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300" r:id="rId2"/>
    <p:sldId id="279" r:id="rId3"/>
    <p:sldId id="280" r:id="rId4"/>
    <p:sldId id="281" r:id="rId5"/>
    <p:sldId id="282" r:id="rId6"/>
    <p:sldId id="301" r:id="rId7"/>
    <p:sldId id="283" r:id="rId8"/>
    <p:sldId id="284" r:id="rId9"/>
    <p:sldId id="290" r:id="rId10"/>
    <p:sldId id="287" r:id="rId11"/>
    <p:sldId id="292" r:id="rId12"/>
    <p:sldId id="285" r:id="rId13"/>
    <p:sldId id="291" r:id="rId14"/>
    <p:sldId id="286" r:id="rId15"/>
    <p:sldId id="289" r:id="rId16"/>
    <p:sldId id="288" r:id="rId17"/>
    <p:sldId id="294" r:id="rId18"/>
    <p:sldId id="295" r:id="rId19"/>
    <p:sldId id="296" r:id="rId20"/>
    <p:sldId id="299" r:id="rId21"/>
    <p:sldId id="298" r:id="rId22"/>
    <p:sldId id="29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4" d="100"/>
          <a:sy n="64" d="100"/>
        </p:scale>
        <p:origin x="6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FEE3BF-E0EF-4EB0-8D82-CB1B140F3671}"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3264248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EE3BF-E0EF-4EB0-8D82-CB1B140F3671}"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774881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EE3BF-E0EF-4EB0-8D82-CB1B140F3671}"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2150003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EE3BF-E0EF-4EB0-8D82-CB1B140F3671}"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307680-72CA-41FC-9ED3-E56C7BAD6EA6}"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25397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EE3BF-E0EF-4EB0-8D82-CB1B140F3671}"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2121295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FEE3BF-E0EF-4EB0-8D82-CB1B140F3671}"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4251027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FEE3BF-E0EF-4EB0-8D82-CB1B140F3671}"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2882261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FEE3BF-E0EF-4EB0-8D82-CB1B140F3671}"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2418833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FEE3BF-E0EF-4EB0-8D82-CB1B140F3671}"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2420969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FEE3BF-E0EF-4EB0-8D82-CB1B140F3671}"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21963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FEE3BF-E0EF-4EB0-8D82-CB1B140F3671}" type="datetimeFigureOut">
              <a:rPr lang="en-IN" smtClean="0"/>
              <a:t>24-12-2022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221979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FEE3BF-E0EF-4EB0-8D82-CB1B140F3671}"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2268842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FEE3BF-E0EF-4EB0-8D82-CB1B140F3671}" type="datetimeFigureOut">
              <a:rPr lang="en-IN" smtClean="0"/>
              <a:t>24-12-2022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2072029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FEE3BF-E0EF-4EB0-8D82-CB1B140F3671}" type="datetimeFigureOut">
              <a:rPr lang="en-IN" smtClean="0"/>
              <a:t>24-12-2022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3504805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FEE3BF-E0EF-4EB0-8D82-CB1B140F3671}" type="datetimeFigureOut">
              <a:rPr lang="en-IN" smtClean="0"/>
              <a:t>24-12-2022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392769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EE3BF-E0EF-4EB0-8D82-CB1B140F3671}"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631457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FEE3BF-E0EF-4EB0-8D82-CB1B140F3671}" type="datetimeFigureOut">
              <a:rPr lang="en-IN" smtClean="0"/>
              <a:t>24-12-2022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307680-72CA-41FC-9ED3-E56C7BAD6EA6}" type="slidenum">
              <a:rPr lang="en-IN" smtClean="0"/>
              <a:t>‹#›</a:t>
            </a:fld>
            <a:endParaRPr lang="en-IN"/>
          </a:p>
        </p:txBody>
      </p:sp>
    </p:spTree>
    <p:extLst>
      <p:ext uri="{BB962C8B-B14F-4D97-AF65-F5344CB8AC3E}">
        <p14:creationId xmlns:p14="http://schemas.microsoft.com/office/powerpoint/2010/main" val="390435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0FEE3BF-E0EF-4EB0-8D82-CB1B140F3671}" type="datetimeFigureOut">
              <a:rPr lang="en-IN" smtClean="0"/>
              <a:t>24-12-2022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3307680-72CA-41FC-9ED3-E56C7BAD6EA6}" type="slidenum">
              <a:rPr lang="en-IN" smtClean="0"/>
              <a:t>‹#›</a:t>
            </a:fld>
            <a:endParaRPr lang="en-IN"/>
          </a:p>
        </p:txBody>
      </p:sp>
    </p:spTree>
    <p:extLst>
      <p:ext uri="{BB962C8B-B14F-4D97-AF65-F5344CB8AC3E}">
        <p14:creationId xmlns:p14="http://schemas.microsoft.com/office/powerpoint/2010/main" val="225126334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LXJOvkVYQqA" TargetMode="External"/><Relationship Id="rId2" Type="http://schemas.openxmlformats.org/officeDocument/2006/relationships/hyperlink" Target="https://www.pluralsight.com/paths/building-web-applications-with-react" TargetMode="External"/><Relationship Id="rId1" Type="http://schemas.openxmlformats.org/officeDocument/2006/relationships/slideLayout" Target="../slideLayouts/slideLayout6.xml"/><Relationship Id="rId5" Type="http://schemas.openxmlformats.org/officeDocument/2006/relationships/hyperlink" Target="https://codesandbox.io/s/react-hotel-reservation-site-tutorial-2og6l?from-embed" TargetMode="External"/><Relationship Id="rId4" Type="http://schemas.openxmlformats.org/officeDocument/2006/relationships/hyperlink" Target="https://developers.amadeus.com/blog/react-hotel-booking-app-part2"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react-vrsec-hotels.netlify.app/"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E6912D-D209-68C9-178A-BBB229541753}"/>
              </a:ext>
            </a:extLst>
          </p:cNvPr>
          <p:cNvSpPr>
            <a:spLocks noGrp="1"/>
          </p:cNvSpPr>
          <p:nvPr>
            <p:ph type="body" sz="half" idx="2"/>
          </p:nvPr>
        </p:nvSpPr>
        <p:spPr>
          <a:xfrm>
            <a:off x="8038214" y="4752754"/>
            <a:ext cx="3763926" cy="1862959"/>
          </a:xfrm>
        </p:spPr>
        <p:txBody>
          <a:bodyPr>
            <a:noAutofit/>
          </a:bodyPr>
          <a:lstStyle/>
          <a:p>
            <a:pPr algn="l"/>
            <a:r>
              <a:rPr lang="en-IN" sz="1400" dirty="0">
                <a:latin typeface="Arial" panose="020B0604020202020204" pitchFamily="34" charset="0"/>
                <a:cs typeface="Arial" panose="020B0604020202020204" pitchFamily="34" charset="0"/>
              </a:rPr>
              <a:t>Presented By:</a:t>
            </a:r>
          </a:p>
          <a:p>
            <a:pPr algn="l"/>
            <a:r>
              <a:rPr lang="en-IN" sz="1400" dirty="0" err="1">
                <a:latin typeface="Arial" panose="020B0604020202020204" pitchFamily="34" charset="0"/>
                <a:cs typeface="Arial" panose="020B0604020202020204" pitchFamily="34" charset="0"/>
              </a:rPr>
              <a:t>Aluri</a:t>
            </a:r>
            <a:r>
              <a:rPr lang="en-IN" sz="1400" dirty="0">
                <a:latin typeface="Arial" panose="020B0604020202020204" pitchFamily="34" charset="0"/>
                <a:cs typeface="Arial" panose="020B0604020202020204" pitchFamily="34" charset="0"/>
              </a:rPr>
              <a:t> </a:t>
            </a:r>
            <a:r>
              <a:rPr lang="en-IN" sz="1400" dirty="0" err="1">
                <a:latin typeface="Arial" panose="020B0604020202020204" pitchFamily="34" charset="0"/>
                <a:cs typeface="Arial" panose="020B0604020202020204" pitchFamily="34" charset="0"/>
              </a:rPr>
              <a:t>Charan</a:t>
            </a:r>
            <a:r>
              <a:rPr lang="en-IN" sz="1400" dirty="0">
                <a:latin typeface="Arial" panose="020B0604020202020204" pitchFamily="34" charset="0"/>
                <a:cs typeface="Arial" panose="020B0604020202020204" pitchFamily="34" charset="0"/>
              </a:rPr>
              <a:t> 	          (208W1A1268)</a:t>
            </a:r>
          </a:p>
          <a:p>
            <a:pPr algn="l"/>
            <a:r>
              <a:rPr lang="en-IN" sz="1400" dirty="0" err="1">
                <a:latin typeface="Arial" panose="020B0604020202020204" pitchFamily="34" charset="0"/>
                <a:cs typeface="Arial" panose="020B0604020202020204" pitchFamily="34" charset="0"/>
              </a:rPr>
              <a:t>Kolluri</a:t>
            </a:r>
            <a:r>
              <a:rPr lang="en-IN" sz="1400" dirty="0">
                <a:latin typeface="Arial" panose="020B0604020202020204" pitchFamily="34" charset="0"/>
                <a:cs typeface="Arial" panose="020B0604020202020204" pitchFamily="34" charset="0"/>
              </a:rPr>
              <a:t> </a:t>
            </a:r>
            <a:r>
              <a:rPr lang="en-IN" sz="1400" dirty="0" err="1">
                <a:latin typeface="Arial" panose="020B0604020202020204" pitchFamily="34" charset="0"/>
                <a:cs typeface="Arial" panose="020B0604020202020204" pitchFamily="34" charset="0"/>
              </a:rPr>
              <a:t>Mounav</a:t>
            </a:r>
            <a:r>
              <a:rPr lang="en-IN" sz="1400" dirty="0">
                <a:latin typeface="Arial" panose="020B0604020202020204" pitchFamily="34" charset="0"/>
                <a:cs typeface="Arial" panose="020B0604020202020204" pitchFamily="34" charset="0"/>
              </a:rPr>
              <a:t>	          (208W1A1291)</a:t>
            </a:r>
          </a:p>
          <a:p>
            <a:pPr algn="l"/>
            <a:r>
              <a:rPr lang="en-IN" sz="1400" dirty="0">
                <a:latin typeface="Arial" panose="020B0604020202020204" pitchFamily="34" charset="0"/>
                <a:cs typeface="Arial" panose="020B0604020202020204" pitchFamily="34" charset="0"/>
              </a:rPr>
              <a:t>Mohammad </a:t>
            </a:r>
            <a:r>
              <a:rPr lang="en-IN" sz="1400" dirty="0" err="1">
                <a:latin typeface="Arial" panose="020B0604020202020204" pitchFamily="34" charset="0"/>
                <a:cs typeface="Arial" panose="020B0604020202020204" pitchFamily="34" charset="0"/>
              </a:rPr>
              <a:t>Rizwanullah</a:t>
            </a:r>
            <a:r>
              <a:rPr lang="en-IN" sz="1400" dirty="0">
                <a:latin typeface="Arial" panose="020B0604020202020204" pitchFamily="34" charset="0"/>
                <a:cs typeface="Arial" panose="020B0604020202020204" pitchFamily="34" charset="0"/>
              </a:rPr>
              <a:t>        (208W1A1299)</a:t>
            </a:r>
          </a:p>
          <a:p>
            <a:pPr algn="l"/>
            <a:r>
              <a:rPr lang="en-IN" sz="1400" dirty="0" err="1">
                <a:latin typeface="Arial" panose="020B0604020202020204" pitchFamily="34" charset="0"/>
                <a:cs typeface="Arial" panose="020B0604020202020204" pitchFamily="34" charset="0"/>
              </a:rPr>
              <a:t>Nagaraju</a:t>
            </a:r>
            <a:r>
              <a:rPr lang="en-IN" sz="1400" dirty="0">
                <a:latin typeface="Arial" panose="020B0604020202020204" pitchFamily="34" charset="0"/>
                <a:cs typeface="Arial" panose="020B0604020202020204" pitchFamily="34" charset="0"/>
              </a:rPr>
              <a:t> Ajay Kumar Varma  (208W1A12A1)</a:t>
            </a:r>
          </a:p>
          <a:p>
            <a:endParaRPr lang="en-IN" sz="14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BD82CD97-00B2-B8C6-556B-F54BD43DC82B}"/>
              </a:ext>
            </a:extLst>
          </p:cNvPr>
          <p:cNvSpPr>
            <a:spLocks noGrp="1"/>
          </p:cNvSpPr>
          <p:nvPr>
            <p:ph type="title"/>
          </p:nvPr>
        </p:nvSpPr>
        <p:spPr>
          <a:xfrm>
            <a:off x="2120310" y="1427598"/>
            <a:ext cx="8100236" cy="1355296"/>
          </a:xfrm>
        </p:spPr>
        <p:txBody>
          <a:bodyPr anchor="b">
            <a:noAutofit/>
          </a:bodyPr>
          <a:lstStyle/>
          <a:p>
            <a:pPr algn="l"/>
            <a:r>
              <a:rPr lang="en-IN" sz="8000" b="1" dirty="0">
                <a:latin typeface="Agency FB" panose="020B0503020202020204" pitchFamily="34" charset="0"/>
              </a:rPr>
              <a:t>HOTEL ROOM BOOKING</a:t>
            </a:r>
          </a:p>
        </p:txBody>
      </p:sp>
      <p:sp>
        <p:nvSpPr>
          <p:cNvPr id="8" name="TextBox 7">
            <a:extLst>
              <a:ext uri="{FF2B5EF4-FFF2-40B4-BE49-F238E27FC236}">
                <a16:creationId xmlns:a16="http://schemas.microsoft.com/office/drawing/2014/main" id="{7D343188-41D6-6D96-929C-FFDDC299FC85}"/>
              </a:ext>
            </a:extLst>
          </p:cNvPr>
          <p:cNvSpPr txBox="1"/>
          <p:nvPr/>
        </p:nvSpPr>
        <p:spPr>
          <a:xfrm>
            <a:off x="389860" y="6040696"/>
            <a:ext cx="1555898" cy="400110"/>
          </a:xfrm>
          <a:prstGeom prst="rect">
            <a:avLst/>
          </a:prstGeom>
          <a:noFill/>
        </p:spPr>
        <p:txBody>
          <a:bodyPr wrap="square">
            <a:spAutoFit/>
          </a:bodyPr>
          <a:lstStyle/>
          <a:p>
            <a:r>
              <a:rPr lang="en-US" sz="2000" dirty="0">
                <a:latin typeface="Bahnschrift" panose="020B0502040204020203" pitchFamily="34" charset="0"/>
              </a:rPr>
              <a:t>BATCH - 2</a:t>
            </a:r>
            <a:endParaRPr lang="en-IN" sz="2000" dirty="0">
              <a:latin typeface="Bahnschrift" panose="020B0502040204020203" pitchFamily="34" charset="0"/>
            </a:endParaRPr>
          </a:p>
        </p:txBody>
      </p:sp>
    </p:spTree>
    <p:extLst>
      <p:ext uri="{BB962C8B-B14F-4D97-AF65-F5344CB8AC3E}">
        <p14:creationId xmlns:p14="http://schemas.microsoft.com/office/powerpoint/2010/main" val="367047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8DEEC-DD72-7957-7222-9C60E2939518}"/>
              </a:ext>
            </a:extLst>
          </p:cNvPr>
          <p:cNvSpPr>
            <a:spLocks noGrp="1"/>
          </p:cNvSpPr>
          <p:nvPr>
            <p:ph type="title"/>
          </p:nvPr>
        </p:nvSpPr>
        <p:spPr>
          <a:xfrm>
            <a:off x="0" y="0"/>
            <a:ext cx="3205199" cy="1326321"/>
          </a:xfrm>
        </p:spPr>
        <p:txBody>
          <a:bodyPr/>
          <a:lstStyle/>
          <a:p>
            <a:r>
              <a:rPr lang="en-IN" dirty="0"/>
              <a:t>Header.js</a:t>
            </a:r>
          </a:p>
        </p:txBody>
      </p:sp>
      <p:pic>
        <p:nvPicPr>
          <p:cNvPr id="3" name="Picture 2">
            <a:extLst>
              <a:ext uri="{FF2B5EF4-FFF2-40B4-BE49-F238E27FC236}">
                <a16:creationId xmlns:a16="http://schemas.microsoft.com/office/drawing/2014/main" id="{4A01CECF-E7DA-3BB7-B453-53E270E62430}"/>
              </a:ext>
            </a:extLst>
          </p:cNvPr>
          <p:cNvPicPr>
            <a:picLocks noChangeAspect="1"/>
          </p:cNvPicPr>
          <p:nvPr/>
        </p:nvPicPr>
        <p:blipFill>
          <a:blip r:embed="rId2"/>
          <a:stretch>
            <a:fillRect/>
          </a:stretch>
        </p:blipFill>
        <p:spPr>
          <a:xfrm>
            <a:off x="4711243" y="206076"/>
            <a:ext cx="6723529" cy="6294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62E27064-180B-B39A-2183-C40D74E214D8}"/>
              </a:ext>
            </a:extLst>
          </p:cNvPr>
          <p:cNvPicPr>
            <a:picLocks noChangeAspect="1"/>
          </p:cNvPicPr>
          <p:nvPr/>
        </p:nvPicPr>
        <p:blipFill>
          <a:blip r:embed="rId3"/>
          <a:stretch>
            <a:fillRect/>
          </a:stretch>
        </p:blipFill>
        <p:spPr>
          <a:xfrm>
            <a:off x="284982" y="3083990"/>
            <a:ext cx="4008678" cy="1746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8412426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42F0-FF24-576C-1D42-FB76E3CD3FEA}"/>
              </a:ext>
            </a:extLst>
          </p:cNvPr>
          <p:cNvSpPr>
            <a:spLocks noGrp="1"/>
          </p:cNvSpPr>
          <p:nvPr>
            <p:ph type="title"/>
          </p:nvPr>
        </p:nvSpPr>
        <p:spPr>
          <a:xfrm>
            <a:off x="0" y="0"/>
            <a:ext cx="4513277" cy="1326321"/>
          </a:xfrm>
        </p:spPr>
        <p:txBody>
          <a:bodyPr/>
          <a:lstStyle/>
          <a:p>
            <a:r>
              <a:rPr lang="en-IN" dirty="0"/>
              <a:t> Searchiteam.js</a:t>
            </a:r>
          </a:p>
        </p:txBody>
      </p:sp>
      <p:pic>
        <p:nvPicPr>
          <p:cNvPr id="3" name="Picture 2">
            <a:extLst>
              <a:ext uri="{FF2B5EF4-FFF2-40B4-BE49-F238E27FC236}">
                <a16:creationId xmlns:a16="http://schemas.microsoft.com/office/drawing/2014/main" id="{1357274C-9264-1175-78D1-A5082583246F}"/>
              </a:ext>
            </a:extLst>
          </p:cNvPr>
          <p:cNvPicPr>
            <a:picLocks noChangeAspect="1"/>
          </p:cNvPicPr>
          <p:nvPr/>
        </p:nvPicPr>
        <p:blipFill>
          <a:blip r:embed="rId2"/>
          <a:stretch>
            <a:fillRect/>
          </a:stretch>
        </p:blipFill>
        <p:spPr>
          <a:xfrm>
            <a:off x="5046605" y="152004"/>
            <a:ext cx="6770028" cy="634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43211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6D2E5-904D-C276-75C8-11D40682B77E}"/>
              </a:ext>
            </a:extLst>
          </p:cNvPr>
          <p:cNvSpPr>
            <a:spLocks noGrp="1"/>
          </p:cNvSpPr>
          <p:nvPr>
            <p:ph type="title"/>
          </p:nvPr>
        </p:nvSpPr>
        <p:spPr>
          <a:xfrm>
            <a:off x="4535735" y="164479"/>
            <a:ext cx="3371690" cy="657138"/>
          </a:xfrm>
        </p:spPr>
        <p:txBody>
          <a:bodyPr>
            <a:normAutofit fontScale="90000"/>
          </a:bodyPr>
          <a:lstStyle/>
          <a:p>
            <a:r>
              <a:rPr lang="en-IN" dirty="0"/>
              <a:t>Features.js</a:t>
            </a:r>
            <a:br>
              <a:rPr lang="en-IN" dirty="0"/>
            </a:br>
            <a:endParaRPr lang="en-IN" dirty="0"/>
          </a:p>
        </p:txBody>
      </p:sp>
      <p:pic>
        <p:nvPicPr>
          <p:cNvPr id="3" name="Picture 2">
            <a:extLst>
              <a:ext uri="{FF2B5EF4-FFF2-40B4-BE49-F238E27FC236}">
                <a16:creationId xmlns:a16="http://schemas.microsoft.com/office/drawing/2014/main" id="{7CF48D11-461F-A937-93CB-7E8737D61999}"/>
              </a:ext>
            </a:extLst>
          </p:cNvPr>
          <p:cNvPicPr>
            <a:picLocks noChangeAspect="1"/>
          </p:cNvPicPr>
          <p:nvPr/>
        </p:nvPicPr>
        <p:blipFill>
          <a:blip r:embed="rId2"/>
          <a:stretch>
            <a:fillRect/>
          </a:stretch>
        </p:blipFill>
        <p:spPr>
          <a:xfrm>
            <a:off x="1702692" y="671119"/>
            <a:ext cx="9037776" cy="5854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1744626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F52E-37F4-FB7D-7287-F07DBE1259F4}"/>
              </a:ext>
            </a:extLst>
          </p:cNvPr>
          <p:cNvSpPr>
            <a:spLocks noGrp="1"/>
          </p:cNvSpPr>
          <p:nvPr>
            <p:ph type="title"/>
          </p:nvPr>
        </p:nvSpPr>
        <p:spPr>
          <a:xfrm>
            <a:off x="0" y="0"/>
            <a:ext cx="4446770" cy="1326321"/>
          </a:xfrm>
        </p:spPr>
        <p:txBody>
          <a:bodyPr/>
          <a:lstStyle/>
          <a:p>
            <a:r>
              <a:rPr lang="en-IN" dirty="0"/>
              <a:t>Propertylist.js</a:t>
            </a:r>
          </a:p>
        </p:txBody>
      </p:sp>
      <p:pic>
        <p:nvPicPr>
          <p:cNvPr id="3" name="Picture 2">
            <a:extLst>
              <a:ext uri="{FF2B5EF4-FFF2-40B4-BE49-F238E27FC236}">
                <a16:creationId xmlns:a16="http://schemas.microsoft.com/office/drawing/2014/main" id="{7B9DAFFC-9AD8-F7F3-42E3-5FE823450707}"/>
              </a:ext>
            </a:extLst>
          </p:cNvPr>
          <p:cNvPicPr>
            <a:picLocks noChangeAspect="1"/>
          </p:cNvPicPr>
          <p:nvPr/>
        </p:nvPicPr>
        <p:blipFill>
          <a:blip r:embed="rId2"/>
          <a:stretch>
            <a:fillRect/>
          </a:stretch>
        </p:blipFill>
        <p:spPr>
          <a:xfrm>
            <a:off x="4466070" y="153922"/>
            <a:ext cx="7477743" cy="62552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596357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575C1-D6BB-7117-80C6-0FD96B6E32BE}"/>
              </a:ext>
            </a:extLst>
          </p:cNvPr>
          <p:cNvSpPr>
            <a:spLocks noGrp="1"/>
          </p:cNvSpPr>
          <p:nvPr>
            <p:ph type="title"/>
          </p:nvPr>
        </p:nvSpPr>
        <p:spPr>
          <a:xfrm>
            <a:off x="536291" y="89482"/>
            <a:ext cx="10353761" cy="1326321"/>
          </a:xfrm>
        </p:spPr>
        <p:txBody>
          <a:bodyPr/>
          <a:lstStyle/>
          <a:p>
            <a:r>
              <a:rPr lang="en-IN" dirty="0"/>
              <a:t>FeaturedProperties.js</a:t>
            </a:r>
            <a:br>
              <a:rPr lang="en-IN" dirty="0"/>
            </a:br>
            <a:endParaRPr lang="en-IN" dirty="0"/>
          </a:p>
        </p:txBody>
      </p:sp>
      <p:pic>
        <p:nvPicPr>
          <p:cNvPr id="3" name="Picture 2">
            <a:extLst>
              <a:ext uri="{FF2B5EF4-FFF2-40B4-BE49-F238E27FC236}">
                <a16:creationId xmlns:a16="http://schemas.microsoft.com/office/drawing/2014/main" id="{328A378C-D529-E1F9-6402-0050C76AACE3}"/>
              </a:ext>
            </a:extLst>
          </p:cNvPr>
          <p:cNvPicPr>
            <a:picLocks noChangeAspect="1"/>
          </p:cNvPicPr>
          <p:nvPr/>
        </p:nvPicPr>
        <p:blipFill>
          <a:blip r:embed="rId2"/>
          <a:stretch>
            <a:fillRect/>
          </a:stretch>
        </p:blipFill>
        <p:spPr>
          <a:xfrm>
            <a:off x="2463980" y="950031"/>
            <a:ext cx="6875927" cy="55937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755402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E72C-F238-4D75-639B-50182AC5E495}"/>
              </a:ext>
            </a:extLst>
          </p:cNvPr>
          <p:cNvSpPr>
            <a:spLocks noGrp="1"/>
          </p:cNvSpPr>
          <p:nvPr>
            <p:ph type="title"/>
          </p:nvPr>
        </p:nvSpPr>
        <p:spPr>
          <a:xfrm>
            <a:off x="4169328" y="332434"/>
            <a:ext cx="3305867" cy="1110143"/>
          </a:xfrm>
        </p:spPr>
        <p:txBody>
          <a:bodyPr/>
          <a:lstStyle/>
          <a:p>
            <a:r>
              <a:rPr lang="en-IN" dirty="0"/>
              <a:t>MailList.js </a:t>
            </a:r>
            <a:br>
              <a:rPr lang="en-IN" dirty="0"/>
            </a:br>
            <a:endParaRPr lang="en-IN" dirty="0"/>
          </a:p>
        </p:txBody>
      </p:sp>
      <p:pic>
        <p:nvPicPr>
          <p:cNvPr id="3" name="Picture 2">
            <a:extLst>
              <a:ext uri="{FF2B5EF4-FFF2-40B4-BE49-F238E27FC236}">
                <a16:creationId xmlns:a16="http://schemas.microsoft.com/office/drawing/2014/main" id="{E86D966E-60C1-ACAD-DF12-0A704985DB97}"/>
              </a:ext>
            </a:extLst>
          </p:cNvPr>
          <p:cNvPicPr>
            <a:picLocks noChangeAspect="1"/>
          </p:cNvPicPr>
          <p:nvPr/>
        </p:nvPicPr>
        <p:blipFill>
          <a:blip r:embed="rId2"/>
          <a:stretch>
            <a:fillRect/>
          </a:stretch>
        </p:blipFill>
        <p:spPr>
          <a:xfrm>
            <a:off x="690036" y="1442577"/>
            <a:ext cx="10811927" cy="43466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7492694"/>
      </p:ext>
    </p:extLst>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C6E5-40D6-E545-D282-851B123042DC}"/>
              </a:ext>
            </a:extLst>
          </p:cNvPr>
          <p:cNvSpPr>
            <a:spLocks noGrp="1"/>
          </p:cNvSpPr>
          <p:nvPr>
            <p:ph type="title"/>
          </p:nvPr>
        </p:nvSpPr>
        <p:spPr>
          <a:xfrm>
            <a:off x="0" y="-128631"/>
            <a:ext cx="3045808" cy="1326321"/>
          </a:xfrm>
        </p:spPr>
        <p:txBody>
          <a:bodyPr/>
          <a:lstStyle/>
          <a:p>
            <a:r>
              <a:rPr lang="en-IN" dirty="0"/>
              <a:t>Footer.js</a:t>
            </a:r>
          </a:p>
        </p:txBody>
      </p:sp>
      <p:pic>
        <p:nvPicPr>
          <p:cNvPr id="3" name="Picture 2">
            <a:extLst>
              <a:ext uri="{FF2B5EF4-FFF2-40B4-BE49-F238E27FC236}">
                <a16:creationId xmlns:a16="http://schemas.microsoft.com/office/drawing/2014/main" id="{BF22C567-B097-1FA7-2E84-0F051D666C76}"/>
              </a:ext>
            </a:extLst>
          </p:cNvPr>
          <p:cNvPicPr>
            <a:picLocks noChangeAspect="1"/>
          </p:cNvPicPr>
          <p:nvPr/>
        </p:nvPicPr>
        <p:blipFill>
          <a:blip r:embed="rId2"/>
          <a:stretch>
            <a:fillRect/>
          </a:stretch>
        </p:blipFill>
        <p:spPr>
          <a:xfrm>
            <a:off x="4809735" y="277905"/>
            <a:ext cx="6334001" cy="6302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716871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505FE-FB30-186F-FCEA-5FC29874341D}"/>
              </a:ext>
            </a:extLst>
          </p:cNvPr>
          <p:cNvSpPr>
            <a:spLocks noGrp="1"/>
          </p:cNvSpPr>
          <p:nvPr>
            <p:ph type="title"/>
          </p:nvPr>
        </p:nvSpPr>
        <p:spPr>
          <a:xfrm>
            <a:off x="2039619" y="181761"/>
            <a:ext cx="8112759" cy="774583"/>
          </a:xfrm>
        </p:spPr>
        <p:txBody>
          <a:bodyPr/>
          <a:lstStyle/>
          <a:p>
            <a:r>
              <a:rPr lang="en-IN" dirty="0"/>
              <a:t>React App USER Interface</a:t>
            </a:r>
          </a:p>
        </p:txBody>
      </p:sp>
      <p:pic>
        <p:nvPicPr>
          <p:cNvPr id="4" name="Picture 3">
            <a:extLst>
              <a:ext uri="{FF2B5EF4-FFF2-40B4-BE49-F238E27FC236}">
                <a16:creationId xmlns:a16="http://schemas.microsoft.com/office/drawing/2014/main" id="{563C59D7-0BE6-5781-36B1-39755A4BAAE3}"/>
              </a:ext>
            </a:extLst>
          </p:cNvPr>
          <p:cNvPicPr>
            <a:picLocks noChangeAspect="1"/>
          </p:cNvPicPr>
          <p:nvPr/>
        </p:nvPicPr>
        <p:blipFill>
          <a:blip r:embed="rId2"/>
          <a:stretch>
            <a:fillRect/>
          </a:stretch>
        </p:blipFill>
        <p:spPr>
          <a:xfrm>
            <a:off x="319960" y="1176968"/>
            <a:ext cx="11552079" cy="5499271"/>
          </a:xfrm>
          <a:prstGeom prst="rect">
            <a:avLst/>
          </a:prstGeom>
        </p:spPr>
      </p:pic>
    </p:spTree>
    <p:extLst>
      <p:ext uri="{BB962C8B-B14F-4D97-AF65-F5344CB8AC3E}">
        <p14:creationId xmlns:p14="http://schemas.microsoft.com/office/powerpoint/2010/main" val="391636036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589FAA-C616-6FBC-406C-93A88319429E}"/>
              </a:ext>
            </a:extLst>
          </p:cNvPr>
          <p:cNvPicPr>
            <a:picLocks noChangeAspect="1"/>
          </p:cNvPicPr>
          <p:nvPr/>
        </p:nvPicPr>
        <p:blipFill>
          <a:blip r:embed="rId2"/>
          <a:stretch>
            <a:fillRect/>
          </a:stretch>
        </p:blipFill>
        <p:spPr>
          <a:xfrm>
            <a:off x="83890" y="566984"/>
            <a:ext cx="12108110" cy="5763965"/>
          </a:xfrm>
          <a:prstGeom prst="rect">
            <a:avLst/>
          </a:prstGeom>
        </p:spPr>
      </p:pic>
    </p:spTree>
    <p:extLst>
      <p:ext uri="{BB962C8B-B14F-4D97-AF65-F5344CB8AC3E}">
        <p14:creationId xmlns:p14="http://schemas.microsoft.com/office/powerpoint/2010/main" val="392606519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30E0B6-E5B2-C429-9311-C2CD9E586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07" y="50476"/>
            <a:ext cx="5074095" cy="6715247"/>
          </a:xfrm>
          <a:prstGeom prst="rect">
            <a:avLst/>
          </a:prstGeom>
        </p:spPr>
      </p:pic>
      <p:sp>
        <p:nvSpPr>
          <p:cNvPr id="4" name="Title 3">
            <a:extLst>
              <a:ext uri="{FF2B5EF4-FFF2-40B4-BE49-F238E27FC236}">
                <a16:creationId xmlns:a16="http://schemas.microsoft.com/office/drawing/2014/main" id="{9E8BC6A3-0C68-A163-0287-E6A0B81E637A}"/>
              </a:ext>
            </a:extLst>
          </p:cNvPr>
          <p:cNvSpPr>
            <a:spLocks noGrp="1"/>
          </p:cNvSpPr>
          <p:nvPr>
            <p:ph type="title"/>
          </p:nvPr>
        </p:nvSpPr>
        <p:spPr>
          <a:xfrm>
            <a:off x="3822664" y="2541164"/>
            <a:ext cx="4813336" cy="1789536"/>
          </a:xfrm>
        </p:spPr>
        <p:txBody>
          <a:bodyPr>
            <a:noAutofit/>
          </a:bodyPr>
          <a:lstStyle/>
          <a:p>
            <a:r>
              <a:rPr lang="en-IN" sz="2800" dirty="0"/>
              <a:t>F</a:t>
            </a:r>
            <a:br>
              <a:rPr lang="en-IN" sz="2800" dirty="0"/>
            </a:br>
            <a:r>
              <a:rPr lang="en-IN" sz="2800" dirty="0"/>
              <a:t>u</a:t>
            </a:r>
            <a:br>
              <a:rPr lang="en-IN" sz="2800" dirty="0"/>
            </a:br>
            <a:r>
              <a:rPr lang="en-IN" sz="2800" dirty="0"/>
              <a:t>l</a:t>
            </a:r>
            <a:br>
              <a:rPr lang="en-IN" sz="2800" dirty="0"/>
            </a:br>
            <a:r>
              <a:rPr lang="en-IN" sz="2800" dirty="0" err="1"/>
              <a:t>l</a:t>
            </a:r>
            <a:br>
              <a:rPr lang="en-IN" sz="2800" dirty="0"/>
            </a:br>
            <a:br>
              <a:rPr lang="en-IN" sz="2800" dirty="0"/>
            </a:br>
            <a:r>
              <a:rPr lang="en-IN" sz="2800" dirty="0"/>
              <a:t>S</a:t>
            </a:r>
            <a:br>
              <a:rPr lang="en-IN" sz="2800" dirty="0"/>
            </a:br>
            <a:r>
              <a:rPr lang="en-IN" sz="2800" dirty="0"/>
              <a:t>c</a:t>
            </a:r>
            <a:br>
              <a:rPr lang="en-IN" sz="2800" dirty="0"/>
            </a:br>
            <a:r>
              <a:rPr lang="en-IN" sz="2800" dirty="0"/>
              <a:t>r</a:t>
            </a:r>
            <a:br>
              <a:rPr lang="en-IN" sz="2800" dirty="0"/>
            </a:br>
            <a:r>
              <a:rPr lang="en-IN" sz="2800" dirty="0"/>
              <a:t>e</a:t>
            </a:r>
            <a:br>
              <a:rPr lang="en-IN" sz="2800" dirty="0"/>
            </a:br>
            <a:r>
              <a:rPr lang="en-IN" sz="2800" dirty="0" err="1"/>
              <a:t>e</a:t>
            </a:r>
            <a:br>
              <a:rPr lang="en-IN" sz="2800" dirty="0"/>
            </a:br>
            <a:r>
              <a:rPr lang="en-IN" sz="2800" dirty="0"/>
              <a:t>n</a:t>
            </a:r>
            <a:br>
              <a:rPr lang="en-IN" sz="2800" dirty="0"/>
            </a:br>
            <a:br>
              <a:rPr lang="en-IN" sz="2800" dirty="0"/>
            </a:br>
            <a:r>
              <a:rPr lang="en-IN" sz="2800" dirty="0"/>
              <a:t>V</a:t>
            </a:r>
            <a:br>
              <a:rPr lang="en-IN" sz="2800" dirty="0"/>
            </a:br>
            <a:r>
              <a:rPr lang="en-IN" sz="2800" dirty="0"/>
              <a:t>I</a:t>
            </a:r>
            <a:br>
              <a:rPr lang="en-IN" sz="2800" dirty="0"/>
            </a:br>
            <a:r>
              <a:rPr lang="en-IN" sz="2800" dirty="0"/>
              <a:t>e</a:t>
            </a:r>
            <a:br>
              <a:rPr lang="en-IN" sz="2800" dirty="0"/>
            </a:br>
            <a:r>
              <a:rPr lang="en-IN" sz="2800" dirty="0"/>
              <a:t>w </a:t>
            </a:r>
          </a:p>
        </p:txBody>
      </p:sp>
      <p:pic>
        <p:nvPicPr>
          <p:cNvPr id="12" name="Picture 11">
            <a:extLst>
              <a:ext uri="{FF2B5EF4-FFF2-40B4-BE49-F238E27FC236}">
                <a16:creationId xmlns:a16="http://schemas.microsoft.com/office/drawing/2014/main" id="{E11E26A7-F449-DB68-7AAA-24FDC89F4DD5}"/>
              </a:ext>
            </a:extLst>
          </p:cNvPr>
          <p:cNvPicPr>
            <a:picLocks noChangeAspect="1"/>
          </p:cNvPicPr>
          <p:nvPr/>
        </p:nvPicPr>
        <p:blipFill rotWithShape="1">
          <a:blip r:embed="rId3">
            <a:extLst>
              <a:ext uri="{28A0092B-C50C-407E-A947-70E740481C1C}">
                <a14:useLocalDpi xmlns:a14="http://schemas.microsoft.com/office/drawing/2010/main" val="0"/>
              </a:ext>
            </a:extLst>
          </a:blip>
          <a:srcRect t="5563" b="18751"/>
          <a:stretch/>
        </p:blipFill>
        <p:spPr>
          <a:xfrm>
            <a:off x="6815424" y="50476"/>
            <a:ext cx="4380785" cy="6584612"/>
          </a:xfrm>
          <a:prstGeom prst="rect">
            <a:avLst/>
          </a:prstGeom>
        </p:spPr>
      </p:pic>
    </p:spTree>
    <p:extLst>
      <p:ext uri="{BB962C8B-B14F-4D97-AF65-F5344CB8AC3E}">
        <p14:creationId xmlns:p14="http://schemas.microsoft.com/office/powerpoint/2010/main" val="27980181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1090-C578-9863-66BA-DA27C8522C4D}"/>
              </a:ext>
            </a:extLst>
          </p:cNvPr>
          <p:cNvSpPr>
            <a:spLocks noGrp="1"/>
          </p:cNvSpPr>
          <p:nvPr>
            <p:ph type="title" idx="4294967295"/>
          </p:nvPr>
        </p:nvSpPr>
        <p:spPr>
          <a:xfrm>
            <a:off x="1090569" y="198802"/>
            <a:ext cx="9613900" cy="1081088"/>
          </a:xfrm>
        </p:spPr>
        <p:txBody>
          <a:bodyPr/>
          <a:lstStyle/>
          <a:p>
            <a:r>
              <a:rPr lang="en-IN" dirty="0"/>
              <a:t>Introduction To react</a:t>
            </a:r>
          </a:p>
        </p:txBody>
      </p:sp>
      <p:sp>
        <p:nvSpPr>
          <p:cNvPr id="3" name="Content Placeholder 2">
            <a:extLst>
              <a:ext uri="{FF2B5EF4-FFF2-40B4-BE49-F238E27FC236}">
                <a16:creationId xmlns:a16="http://schemas.microsoft.com/office/drawing/2014/main" id="{B4EFF741-C4F8-B8B5-44CF-AFE4D07795CA}"/>
              </a:ext>
            </a:extLst>
          </p:cNvPr>
          <p:cNvSpPr>
            <a:spLocks noGrp="1"/>
          </p:cNvSpPr>
          <p:nvPr>
            <p:ph idx="4294967295"/>
          </p:nvPr>
        </p:nvSpPr>
        <p:spPr>
          <a:xfrm>
            <a:off x="190500" y="1609499"/>
            <a:ext cx="11811000" cy="4260850"/>
          </a:xfrm>
        </p:spPr>
        <p:txBody>
          <a:bodyPr>
            <a:normAutofit lnSpcReduction="10000"/>
          </a:bodyPr>
          <a:lstStyle/>
          <a:p>
            <a:r>
              <a:rPr lang="en-US" dirty="0">
                <a:latin typeface="Calibri" panose="020F0502020204030204" pitchFamily="34" charset="0"/>
                <a:cs typeface="Calibri" panose="020F0502020204030204" pitchFamily="34" charset="0"/>
              </a:rPr>
              <a:t>ReactJS is a declarative, efficient, and flexible JavaScript library for building reusable UI components. It is an open-source, component-based front end library responsible only for the view layer of the application. It was created by Jordan </a:t>
            </a:r>
            <a:r>
              <a:rPr lang="en-US" dirty="0" err="1">
                <a:latin typeface="Calibri" panose="020F0502020204030204" pitchFamily="34" charset="0"/>
                <a:cs typeface="Calibri" panose="020F0502020204030204" pitchFamily="34" charset="0"/>
              </a:rPr>
              <a:t>Walke</a:t>
            </a:r>
            <a:r>
              <a:rPr lang="en-US" dirty="0">
                <a:latin typeface="Calibri" panose="020F0502020204030204" pitchFamily="34" charset="0"/>
                <a:cs typeface="Calibri" panose="020F0502020204030204" pitchFamily="34" charset="0"/>
              </a:rPr>
              <a:t>, who was a software engineer at Facebook. It was initially developed and maintained by Facebook and was later used in its products like WhatsApp &amp; Instagram. Facebook developed ReactJS in 2011 in its newsfeed section, but it was released to the public in the month of May 2013.</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ReactJS application is made up of multiple components, each component responsible for outputting a small, reusable piece of HTML code. The components are the heart of all React applications. These Components can be nested with other components to allow complex applications to be built of simple building blocks. ReactJS uses virtual DOM based mechanism to fill data in HTML DOM. The virtual DOM works fast as it only changes individual DOM elements instead of reloading complete DOM every time.</a:t>
            </a: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196212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55652-0AC5-71BD-14F0-EB2DF5485E58}"/>
              </a:ext>
            </a:extLst>
          </p:cNvPr>
          <p:cNvSpPr>
            <a:spLocks noGrp="1"/>
          </p:cNvSpPr>
          <p:nvPr>
            <p:ph type="title"/>
          </p:nvPr>
        </p:nvSpPr>
        <p:spPr>
          <a:xfrm>
            <a:off x="737626" y="72704"/>
            <a:ext cx="10353761" cy="1326321"/>
          </a:xfrm>
        </p:spPr>
        <p:txBody>
          <a:bodyPr/>
          <a:lstStyle/>
          <a:p>
            <a:r>
              <a:rPr lang="en-IN" dirty="0"/>
              <a:t>Conclusion</a:t>
            </a:r>
          </a:p>
        </p:txBody>
      </p:sp>
      <p:sp>
        <p:nvSpPr>
          <p:cNvPr id="6" name="TextBox 5">
            <a:extLst>
              <a:ext uri="{FF2B5EF4-FFF2-40B4-BE49-F238E27FC236}">
                <a16:creationId xmlns:a16="http://schemas.microsoft.com/office/drawing/2014/main" id="{E7CA5993-12C4-27AB-1405-CBA96118A08B}"/>
              </a:ext>
            </a:extLst>
          </p:cNvPr>
          <p:cNvSpPr txBox="1"/>
          <p:nvPr/>
        </p:nvSpPr>
        <p:spPr>
          <a:xfrm>
            <a:off x="979408" y="2139480"/>
            <a:ext cx="10500287" cy="2579039"/>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sz="2200" dirty="0">
                <a:latin typeface="Calibri" panose="020F0502020204030204" pitchFamily="34" charset="0"/>
                <a:cs typeface="Calibri" panose="020F0502020204030204" pitchFamily="34" charset="0"/>
              </a:rPr>
              <a:t>By developing this Hotel website we get to know about features about React Properties Like Props and Hooks like </a:t>
            </a:r>
            <a:r>
              <a:rPr lang="en-US" sz="2200" dirty="0" err="1">
                <a:latin typeface="Calibri" panose="020F0502020204030204" pitchFamily="34" charset="0"/>
                <a:cs typeface="Calibri" panose="020F0502020204030204" pitchFamily="34" charset="0"/>
              </a:rPr>
              <a:t>useState</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useLocation</a:t>
            </a:r>
            <a:r>
              <a:rPr lang="en-US" sz="2200" dirty="0">
                <a:latin typeface="Calibri" panose="020F0502020204030204" pitchFamily="34" charset="0"/>
                <a:cs typeface="Calibri" panose="020F0502020204030204" pitchFamily="34" charset="0"/>
              </a:rPr>
              <a:t> and </a:t>
            </a:r>
            <a:r>
              <a:rPr lang="en-US" sz="2200" dirty="0" err="1">
                <a:latin typeface="Calibri" panose="020F0502020204030204" pitchFamily="34" charset="0"/>
                <a:cs typeface="Calibri" panose="020F0502020204030204" pitchFamily="34" charset="0"/>
              </a:rPr>
              <a:t>useNavigate</a:t>
            </a:r>
            <a:r>
              <a:rPr lang="en-US" sz="2200" dirty="0">
                <a:latin typeface="Calibri" panose="020F0502020204030204" pitchFamily="34" charset="0"/>
                <a:cs typeface="Calibri" panose="020F0502020204030204" pitchFamily="34" charset="0"/>
              </a:rPr>
              <a:t>.</a:t>
            </a:r>
          </a:p>
          <a:p>
            <a:pPr marL="285750" indent="-285750">
              <a:lnSpc>
                <a:spcPct val="150000"/>
              </a:lnSpc>
              <a:buFont typeface="Wingdings" panose="05000000000000000000" pitchFamily="2" charset="2"/>
              <a:buChar char="v"/>
            </a:pPr>
            <a:r>
              <a:rPr lang="en-US" sz="2200" dirty="0">
                <a:latin typeface="Calibri" panose="020F0502020204030204" pitchFamily="34" charset="0"/>
                <a:cs typeface="Calibri" panose="020F0502020204030204" pitchFamily="34" charset="0"/>
              </a:rPr>
              <a:t>Users can easily book their hotel rooms and can get best experience with user interface and functionalities.</a:t>
            </a:r>
          </a:p>
          <a:p>
            <a:pPr marL="285750" indent="-285750">
              <a:lnSpc>
                <a:spcPct val="150000"/>
              </a:lnSpc>
              <a:buFont typeface="Wingdings" panose="05000000000000000000" pitchFamily="2" charset="2"/>
              <a:buChar char="v"/>
            </a:pPr>
            <a:r>
              <a:rPr lang="en-US" sz="2200" dirty="0">
                <a:latin typeface="Calibri" panose="020F0502020204030204" pitchFamily="34" charset="0"/>
                <a:cs typeface="Calibri" panose="020F0502020204030204" pitchFamily="34" charset="0"/>
              </a:rPr>
              <a:t>React provides all required Properties and Hooks.</a:t>
            </a:r>
          </a:p>
        </p:txBody>
      </p:sp>
    </p:spTree>
    <p:extLst>
      <p:ext uri="{BB962C8B-B14F-4D97-AF65-F5344CB8AC3E}">
        <p14:creationId xmlns:p14="http://schemas.microsoft.com/office/powerpoint/2010/main" val="291714280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BF10-996E-0E5D-FA72-BC3B1477B43B}"/>
              </a:ext>
            </a:extLst>
          </p:cNvPr>
          <p:cNvSpPr>
            <a:spLocks noGrp="1"/>
          </p:cNvSpPr>
          <p:nvPr>
            <p:ph type="title"/>
          </p:nvPr>
        </p:nvSpPr>
        <p:spPr/>
        <p:txBody>
          <a:bodyPr/>
          <a:lstStyle/>
          <a:p>
            <a:r>
              <a:rPr lang="en-IN" dirty="0"/>
              <a:t>Future Scope</a:t>
            </a:r>
          </a:p>
        </p:txBody>
      </p:sp>
      <p:sp>
        <p:nvSpPr>
          <p:cNvPr id="6" name="TextBox 5">
            <a:extLst>
              <a:ext uri="{FF2B5EF4-FFF2-40B4-BE49-F238E27FC236}">
                <a16:creationId xmlns:a16="http://schemas.microsoft.com/office/drawing/2014/main" id="{F6BA0847-212D-4208-B934-4CED341B5F92}"/>
              </a:ext>
            </a:extLst>
          </p:cNvPr>
          <p:cNvSpPr txBox="1"/>
          <p:nvPr/>
        </p:nvSpPr>
        <p:spPr>
          <a:xfrm>
            <a:off x="823033" y="2116214"/>
            <a:ext cx="11004532" cy="2579039"/>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200" dirty="0">
                <a:latin typeface="Calibri" panose="020F0502020204030204" pitchFamily="34" charset="0"/>
                <a:cs typeface="Calibri" panose="020F0502020204030204" pitchFamily="34" charset="0"/>
              </a:rPr>
              <a:t>Further more React Components can be added to order to increase App’s Functionality.</a:t>
            </a:r>
          </a:p>
          <a:p>
            <a:pPr marL="342900" indent="-342900">
              <a:lnSpc>
                <a:spcPct val="150000"/>
              </a:lnSpc>
              <a:buFont typeface="Wingdings" panose="05000000000000000000" pitchFamily="2" charset="2"/>
              <a:buChar char="Ø"/>
            </a:pPr>
            <a:r>
              <a:rPr lang="en-US" sz="2200" dirty="0">
                <a:latin typeface="Calibri" panose="020F0502020204030204" pitchFamily="34" charset="0"/>
                <a:cs typeface="Calibri" panose="020F0502020204030204" pitchFamily="34" charset="0"/>
              </a:rPr>
              <a:t>We can also include Bootstrap for our React App’s UI.</a:t>
            </a:r>
          </a:p>
          <a:p>
            <a:pPr marL="342900" indent="-342900">
              <a:lnSpc>
                <a:spcPct val="150000"/>
              </a:lnSpc>
              <a:buFont typeface="Wingdings" panose="05000000000000000000" pitchFamily="2" charset="2"/>
              <a:buChar char="Ø"/>
            </a:pPr>
            <a:r>
              <a:rPr lang="en-US" sz="2200" dirty="0">
                <a:latin typeface="Calibri" panose="020F0502020204030204" pitchFamily="34" charset="0"/>
                <a:cs typeface="Calibri" panose="020F0502020204030204" pitchFamily="34" charset="0"/>
              </a:rPr>
              <a:t>Many Other Bookings like Flight, Trains </a:t>
            </a:r>
            <a:r>
              <a:rPr lang="en-US" sz="2200" dirty="0" err="1">
                <a:latin typeface="Calibri" panose="020F0502020204030204" pitchFamily="34" charset="0"/>
                <a:cs typeface="Calibri" panose="020F0502020204030204" pitchFamily="34" charset="0"/>
              </a:rPr>
              <a:t>etc</a:t>
            </a:r>
            <a:r>
              <a:rPr lang="en-US" sz="2200" dirty="0">
                <a:latin typeface="Calibri" panose="020F0502020204030204" pitchFamily="34" charset="0"/>
                <a:cs typeface="Calibri" panose="020F0502020204030204" pitchFamily="34" charset="0"/>
              </a:rPr>
              <a:t> can be added.</a:t>
            </a:r>
          </a:p>
          <a:p>
            <a:pPr marL="342900" indent="-342900">
              <a:lnSpc>
                <a:spcPct val="150000"/>
              </a:lnSpc>
              <a:buFont typeface="Wingdings" panose="05000000000000000000" pitchFamily="2" charset="2"/>
              <a:buChar char="Ø"/>
            </a:pPr>
            <a:r>
              <a:rPr lang="en-US" sz="2200" dirty="0">
                <a:latin typeface="Calibri" panose="020F0502020204030204" pitchFamily="34" charset="0"/>
                <a:cs typeface="Calibri" panose="020F0502020204030204" pitchFamily="34" charset="0"/>
              </a:rPr>
              <a:t>We can Add more payment processors.</a:t>
            </a:r>
          </a:p>
          <a:p>
            <a:pPr marL="342900" indent="-342900">
              <a:lnSpc>
                <a:spcPct val="150000"/>
              </a:lnSpc>
              <a:buFont typeface="Wingdings" panose="05000000000000000000" pitchFamily="2" charset="2"/>
              <a:buChar char="Ø"/>
            </a:pPr>
            <a:r>
              <a:rPr lang="en-US" sz="2200" dirty="0">
                <a:latin typeface="Calibri" panose="020F0502020204030204" pitchFamily="34" charset="0"/>
                <a:cs typeface="Calibri" panose="020F0502020204030204" pitchFamily="34" charset="0"/>
              </a:rPr>
              <a:t>Improve Authentication and Authorization.</a:t>
            </a:r>
          </a:p>
        </p:txBody>
      </p:sp>
    </p:spTree>
    <p:extLst>
      <p:ext uri="{BB962C8B-B14F-4D97-AF65-F5344CB8AC3E}">
        <p14:creationId xmlns:p14="http://schemas.microsoft.com/office/powerpoint/2010/main" val="9899771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F981-4A23-F438-6B76-E7210BDDAD1C}"/>
              </a:ext>
            </a:extLst>
          </p:cNvPr>
          <p:cNvSpPr>
            <a:spLocks noGrp="1"/>
          </p:cNvSpPr>
          <p:nvPr>
            <p:ph type="title"/>
          </p:nvPr>
        </p:nvSpPr>
        <p:spPr>
          <a:xfrm>
            <a:off x="913794" y="341152"/>
            <a:ext cx="10353761" cy="1326321"/>
          </a:xfrm>
        </p:spPr>
        <p:txBody>
          <a:bodyPr/>
          <a:lstStyle/>
          <a:p>
            <a:r>
              <a:rPr lang="en-IN" dirty="0"/>
              <a:t>References</a:t>
            </a:r>
          </a:p>
        </p:txBody>
      </p:sp>
      <p:sp>
        <p:nvSpPr>
          <p:cNvPr id="4" name="TextBox 3">
            <a:extLst>
              <a:ext uri="{FF2B5EF4-FFF2-40B4-BE49-F238E27FC236}">
                <a16:creationId xmlns:a16="http://schemas.microsoft.com/office/drawing/2014/main" id="{2AB9D6D8-A2BF-2D2E-B793-579B42A10C1C}"/>
              </a:ext>
            </a:extLst>
          </p:cNvPr>
          <p:cNvSpPr txBox="1"/>
          <p:nvPr/>
        </p:nvSpPr>
        <p:spPr>
          <a:xfrm>
            <a:off x="913794" y="1935921"/>
            <a:ext cx="10353761" cy="2570384"/>
          </a:xfrm>
          <a:prstGeom prst="rect">
            <a:avLst/>
          </a:prstGeom>
          <a:noFill/>
        </p:spPr>
        <p:txBody>
          <a:bodyPr wrap="square">
            <a:spAutoFit/>
          </a:bodyPr>
          <a:lstStyle/>
          <a:p>
            <a:pPr marL="342900" indent="-342900">
              <a:lnSpc>
                <a:spcPct val="150000"/>
              </a:lnSpc>
              <a:buFont typeface="Wingdings" panose="05000000000000000000" pitchFamily="2" charset="2"/>
              <a:buChar char="v"/>
            </a:pPr>
            <a:r>
              <a:rPr lang="en-IN" sz="2200" dirty="0">
                <a:hlinkClick r:id="rId2"/>
              </a:rPr>
              <a:t>https://www.pluralsight.com/paths/building-web-applications-with-react</a:t>
            </a:r>
            <a:endParaRPr lang="en-IN" sz="2200" dirty="0"/>
          </a:p>
          <a:p>
            <a:pPr marL="342900" indent="-342900">
              <a:lnSpc>
                <a:spcPct val="150000"/>
              </a:lnSpc>
              <a:buFont typeface="Wingdings" panose="05000000000000000000" pitchFamily="2" charset="2"/>
              <a:buChar char="v"/>
            </a:pPr>
            <a:r>
              <a:rPr lang="en-IN" sz="2200" dirty="0">
                <a:hlinkClick r:id="rId3"/>
              </a:rPr>
              <a:t>https://www.youtube.com/watch?v=LXJOvkVYQqA</a:t>
            </a:r>
            <a:endParaRPr lang="en-IN" sz="2200" dirty="0"/>
          </a:p>
          <a:p>
            <a:pPr marL="342900" indent="-342900">
              <a:lnSpc>
                <a:spcPct val="150000"/>
              </a:lnSpc>
              <a:buFont typeface="Wingdings" panose="05000000000000000000" pitchFamily="2" charset="2"/>
              <a:buChar char="v"/>
            </a:pPr>
            <a:r>
              <a:rPr lang="en-IN" sz="2200" dirty="0">
                <a:hlinkClick r:id="rId4"/>
              </a:rPr>
              <a:t>https://developers.amadeus.com/blog/react-hotel-booking-app-part2</a:t>
            </a:r>
            <a:endParaRPr lang="en-IN" sz="2200" dirty="0"/>
          </a:p>
          <a:p>
            <a:pPr marL="342900" indent="-342900">
              <a:lnSpc>
                <a:spcPct val="150000"/>
              </a:lnSpc>
              <a:buFont typeface="Wingdings" panose="05000000000000000000" pitchFamily="2" charset="2"/>
              <a:buChar char="v"/>
            </a:pPr>
            <a:r>
              <a:rPr lang="en-IN" sz="2200" dirty="0">
                <a:hlinkClick r:id="rId5"/>
              </a:rPr>
              <a:t>https://codesandbox.io/s/react-hotel-reservation-site-tutorial-2og6l?from-embed</a:t>
            </a:r>
            <a:endParaRPr lang="en-IN" sz="2200" dirty="0"/>
          </a:p>
        </p:txBody>
      </p:sp>
    </p:spTree>
    <p:extLst>
      <p:ext uri="{BB962C8B-B14F-4D97-AF65-F5344CB8AC3E}">
        <p14:creationId xmlns:p14="http://schemas.microsoft.com/office/powerpoint/2010/main" val="3871189092"/>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26FE-B81F-C420-FC60-E2EC6D4856BB}"/>
              </a:ext>
            </a:extLst>
          </p:cNvPr>
          <p:cNvSpPr>
            <a:spLocks noGrp="1"/>
          </p:cNvSpPr>
          <p:nvPr>
            <p:ph type="title"/>
          </p:nvPr>
        </p:nvSpPr>
        <p:spPr>
          <a:xfrm>
            <a:off x="919119" y="353568"/>
            <a:ext cx="10353761" cy="1326321"/>
          </a:xfrm>
        </p:spPr>
        <p:txBody>
          <a:bodyPr/>
          <a:lstStyle/>
          <a:p>
            <a:r>
              <a:rPr lang="en-IN" dirty="0"/>
              <a:t>HOTEL ROOM BOOKING</a:t>
            </a:r>
          </a:p>
        </p:txBody>
      </p:sp>
      <p:sp>
        <p:nvSpPr>
          <p:cNvPr id="6" name="TextBox 5">
            <a:extLst>
              <a:ext uri="{FF2B5EF4-FFF2-40B4-BE49-F238E27FC236}">
                <a16:creationId xmlns:a16="http://schemas.microsoft.com/office/drawing/2014/main" id="{78BC3DF6-07F3-58AB-C946-C45FB3964F46}"/>
              </a:ext>
            </a:extLst>
          </p:cNvPr>
          <p:cNvSpPr txBox="1"/>
          <p:nvPr/>
        </p:nvSpPr>
        <p:spPr>
          <a:xfrm>
            <a:off x="589681" y="1893085"/>
            <a:ext cx="11264821" cy="2862322"/>
          </a:xfrm>
          <a:prstGeom prst="rect">
            <a:avLst/>
          </a:prstGeom>
          <a:noFill/>
        </p:spPr>
        <p:txBody>
          <a:bodyPr wrap="square">
            <a:spAutoFit/>
          </a:bodyPr>
          <a:lstStyle/>
          <a:p>
            <a:pPr marL="285750" indent="-285750">
              <a:buFont typeface="Wingdings" panose="05000000000000000000" pitchFamily="2" charset="2"/>
              <a:buChar char="q"/>
            </a:pPr>
            <a:r>
              <a:rPr lang="en-US" sz="2000" dirty="0">
                <a:latin typeface="Calibri" panose="020F0502020204030204" pitchFamily="34" charset="0"/>
                <a:cs typeface="Calibri" panose="020F0502020204030204" pitchFamily="34" charset="0"/>
              </a:rPr>
              <a:t>Our Hotel Booking React Application helps users to book hotel rooms.</a:t>
            </a:r>
          </a:p>
          <a:p>
            <a:pPr marL="285750" indent="-285750">
              <a:buFont typeface="Wingdings" panose="05000000000000000000" pitchFamily="2" charset="2"/>
              <a:buChar char="q"/>
            </a:pPr>
            <a:endParaRPr lang="en-US" sz="20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2000" dirty="0">
                <a:latin typeface="Calibri" panose="020F0502020204030204" pitchFamily="34" charset="0"/>
                <a:cs typeface="Calibri" panose="020F0502020204030204" pitchFamily="34" charset="0"/>
              </a:rPr>
              <a:t>They can select From and To dates and they can set filters to filter rooms as per their budget.</a:t>
            </a:r>
          </a:p>
          <a:p>
            <a:pPr marL="285750" indent="-285750">
              <a:buFont typeface="Wingdings" panose="05000000000000000000" pitchFamily="2" charset="2"/>
              <a:buChar char="q"/>
            </a:pPr>
            <a:endParaRPr lang="en-US" sz="20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2000" dirty="0">
                <a:latin typeface="Calibri" panose="020F0502020204030204" pitchFamily="34" charset="0"/>
                <a:cs typeface="Calibri" panose="020F0502020204030204" pitchFamily="34" charset="0"/>
              </a:rPr>
              <a:t>They can also select different types of rooms they want according to their comforts.</a:t>
            </a:r>
          </a:p>
          <a:p>
            <a:pPr marL="285750" indent="-285750">
              <a:buFont typeface="Wingdings" panose="05000000000000000000" pitchFamily="2" charset="2"/>
              <a:buChar char="q"/>
            </a:pPr>
            <a:endParaRPr lang="en-US" sz="20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2000" dirty="0">
                <a:latin typeface="Calibri" panose="020F0502020204030204" pitchFamily="34" charset="0"/>
                <a:cs typeface="Calibri" panose="020F0502020204030204" pitchFamily="34" charset="0"/>
              </a:rPr>
              <a:t>They can book hotels rooms worldwide in most of cities like Madrid, Austin, Paris etc.</a:t>
            </a:r>
          </a:p>
          <a:p>
            <a:pPr marL="285750" indent="-285750">
              <a:buFont typeface="Wingdings" panose="05000000000000000000" pitchFamily="2" charset="2"/>
              <a:buChar char="q"/>
            </a:pPr>
            <a:endParaRPr lang="en-US" sz="20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US" sz="2000" dirty="0">
                <a:latin typeface="Calibri" panose="020F0502020204030204" pitchFamily="34" charset="0"/>
                <a:cs typeface="Calibri" panose="020F0502020204030204" pitchFamily="34" charset="0"/>
              </a:rPr>
              <a:t>They can signup with their mails to receive promotional news letters and best deals.</a:t>
            </a:r>
          </a:p>
        </p:txBody>
      </p:sp>
      <p:sp>
        <p:nvSpPr>
          <p:cNvPr id="4" name="TextBox 3">
            <a:extLst>
              <a:ext uri="{FF2B5EF4-FFF2-40B4-BE49-F238E27FC236}">
                <a16:creationId xmlns:a16="http://schemas.microsoft.com/office/drawing/2014/main" id="{F8D8C3D0-9316-2EC9-8570-DE92C0C3B132}"/>
              </a:ext>
            </a:extLst>
          </p:cNvPr>
          <p:cNvSpPr txBox="1"/>
          <p:nvPr/>
        </p:nvSpPr>
        <p:spPr>
          <a:xfrm>
            <a:off x="2611507" y="6073545"/>
            <a:ext cx="8470624" cy="430887"/>
          </a:xfrm>
          <a:prstGeom prst="rect">
            <a:avLst/>
          </a:prstGeom>
          <a:noFill/>
        </p:spPr>
        <p:txBody>
          <a:bodyPr wrap="square">
            <a:spAutoFit/>
          </a:bodyPr>
          <a:lstStyle/>
          <a:p>
            <a:r>
              <a:rPr lang="en-US" sz="2200" dirty="0">
                <a:latin typeface="Calibri" panose="020F0502020204030204" pitchFamily="34" charset="0"/>
                <a:cs typeface="Calibri" panose="020F0502020204030204" pitchFamily="34" charset="0"/>
              </a:rPr>
              <a:t>Website Hosted at : </a:t>
            </a:r>
            <a:r>
              <a:rPr lang="en-US" sz="2200" u="sng" dirty="0">
                <a:latin typeface="Calibri" panose="020F0502020204030204" pitchFamily="34" charset="0"/>
                <a:cs typeface="Calibri" panose="020F0502020204030204" pitchFamily="34" charset="0"/>
                <a:hlinkClick r:id="rId2"/>
              </a:rPr>
              <a:t>https://react-vrsec-hotels.netlify.app/hotels</a:t>
            </a:r>
            <a:endParaRPr lang="en-US" sz="2200" u="sng"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777799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823E-3E10-ECEB-791D-6975E3C3E2E3}"/>
              </a:ext>
            </a:extLst>
          </p:cNvPr>
          <p:cNvSpPr>
            <a:spLocks noGrp="1"/>
          </p:cNvSpPr>
          <p:nvPr>
            <p:ph type="title"/>
          </p:nvPr>
        </p:nvSpPr>
        <p:spPr>
          <a:xfrm>
            <a:off x="919119" y="461306"/>
            <a:ext cx="10353761" cy="1143699"/>
          </a:xfrm>
        </p:spPr>
        <p:txBody>
          <a:bodyPr>
            <a:normAutofit/>
          </a:bodyPr>
          <a:lstStyle/>
          <a:p>
            <a:r>
              <a:rPr lang="en-US" dirty="0"/>
              <a:t>React Features which we used</a:t>
            </a:r>
            <a:br>
              <a:rPr lang="en-US" dirty="0"/>
            </a:br>
            <a:endParaRPr lang="en-IN" dirty="0"/>
          </a:p>
        </p:txBody>
      </p:sp>
      <p:sp>
        <p:nvSpPr>
          <p:cNvPr id="6" name="TextBox 5">
            <a:extLst>
              <a:ext uri="{FF2B5EF4-FFF2-40B4-BE49-F238E27FC236}">
                <a16:creationId xmlns:a16="http://schemas.microsoft.com/office/drawing/2014/main" id="{572A3D0D-1BD3-D1DA-85C0-78492DA7CEB1}"/>
              </a:ext>
            </a:extLst>
          </p:cNvPr>
          <p:cNvSpPr txBox="1"/>
          <p:nvPr/>
        </p:nvSpPr>
        <p:spPr>
          <a:xfrm>
            <a:off x="500273" y="1814729"/>
            <a:ext cx="11025419" cy="4493538"/>
          </a:xfrm>
          <a:prstGeom prst="rect">
            <a:avLst/>
          </a:prstGeom>
          <a:noFill/>
        </p:spPr>
        <p:txBody>
          <a:bodyPr wrap="square">
            <a:spAutoFit/>
          </a:bodyPr>
          <a:lstStyle/>
          <a:p>
            <a:pPr marL="342900" indent="-342900">
              <a:buFont typeface="+mj-lt"/>
              <a:buAutoNum type="arabicParenR"/>
            </a:pPr>
            <a:r>
              <a:rPr lang="en-US" sz="2200" u="sng" dirty="0" err="1">
                <a:latin typeface="Calibri" panose="020F0502020204030204" pitchFamily="34" charset="0"/>
                <a:cs typeface="Calibri" panose="020F0502020204030204" pitchFamily="34" charset="0"/>
              </a:rPr>
              <a:t>useState</a:t>
            </a:r>
            <a:r>
              <a:rPr lang="en-US" sz="2200" dirty="0">
                <a:latin typeface="Calibri" panose="020F0502020204030204" pitchFamily="34" charset="0"/>
                <a:cs typeface="Calibri" panose="020F0502020204030204" pitchFamily="34" charset="0"/>
              </a:rPr>
              <a:t>: The React </a:t>
            </a:r>
            <a:r>
              <a:rPr lang="en-US" sz="2200" dirty="0" err="1">
                <a:latin typeface="Calibri" panose="020F0502020204030204" pitchFamily="34" charset="0"/>
                <a:cs typeface="Calibri" panose="020F0502020204030204" pitchFamily="34" charset="0"/>
              </a:rPr>
              <a:t>useState</a:t>
            </a:r>
            <a:r>
              <a:rPr lang="en-US" sz="2200" dirty="0">
                <a:latin typeface="Calibri" panose="020F0502020204030204" pitchFamily="34" charset="0"/>
                <a:cs typeface="Calibri" panose="020F0502020204030204" pitchFamily="34" charset="0"/>
              </a:rPr>
              <a:t> Hook allows us to track state in a function component. State generally refers to data or properties that need to be tracking in an application.</a:t>
            </a:r>
          </a:p>
          <a:p>
            <a:pPr marL="342900" indent="-342900">
              <a:buFont typeface="+mj-lt"/>
              <a:buAutoNum type="arabicParenR"/>
            </a:pPr>
            <a:endParaRPr lang="en-US" sz="2200" dirty="0">
              <a:latin typeface="Calibri" panose="020F0502020204030204" pitchFamily="34" charset="0"/>
              <a:cs typeface="Calibri" panose="020F0502020204030204" pitchFamily="34" charset="0"/>
            </a:endParaRPr>
          </a:p>
          <a:p>
            <a:pPr marL="342900" indent="-342900">
              <a:buFont typeface="+mj-lt"/>
              <a:buAutoNum type="arabicParenR"/>
            </a:pPr>
            <a:r>
              <a:rPr lang="en-US" sz="2200" u="sng" dirty="0">
                <a:latin typeface="Calibri" panose="020F0502020204030204" pitchFamily="34" charset="0"/>
                <a:cs typeface="Calibri" panose="020F0502020204030204" pitchFamily="34" charset="0"/>
              </a:rPr>
              <a:t>props</a:t>
            </a:r>
            <a:r>
              <a:rPr lang="en-US" sz="2200" dirty="0">
                <a:latin typeface="Calibri" panose="020F0502020204030204" pitchFamily="34" charset="0"/>
                <a:cs typeface="Calibri" panose="020F0502020204030204" pitchFamily="34" charset="0"/>
              </a:rPr>
              <a:t>: Props are used to store data that can be accessed by the children of a React component. They are part of the concept of reusability.</a:t>
            </a:r>
          </a:p>
          <a:p>
            <a:pPr marL="342900" indent="-342900">
              <a:buFont typeface="+mj-lt"/>
              <a:buAutoNum type="arabicParenR"/>
            </a:pPr>
            <a:endParaRPr lang="en-US" sz="2200" dirty="0">
              <a:latin typeface="Calibri" panose="020F0502020204030204" pitchFamily="34" charset="0"/>
              <a:cs typeface="Calibri" panose="020F0502020204030204" pitchFamily="34" charset="0"/>
            </a:endParaRPr>
          </a:p>
          <a:p>
            <a:pPr marL="342900" indent="-342900">
              <a:buFont typeface="+mj-lt"/>
              <a:buAutoNum type="arabicParenR"/>
            </a:pPr>
            <a:r>
              <a:rPr lang="en-US" sz="2200" u="sng" dirty="0" err="1">
                <a:latin typeface="Calibri" panose="020F0502020204030204" pitchFamily="34" charset="0"/>
                <a:cs typeface="Calibri" panose="020F0502020204030204" pitchFamily="34" charset="0"/>
              </a:rPr>
              <a:t>useNavigate</a:t>
            </a:r>
            <a:r>
              <a:rPr lang="en-US" sz="2200" dirty="0">
                <a:latin typeface="Calibri" panose="020F0502020204030204" pitchFamily="34" charset="0"/>
                <a:cs typeface="Calibri" panose="020F0502020204030204" pitchFamily="34" charset="0"/>
              </a:rPr>
              <a:t>: The </a:t>
            </a:r>
            <a:r>
              <a:rPr lang="en-US" sz="2200" dirty="0" err="1">
                <a:latin typeface="Calibri" panose="020F0502020204030204" pitchFamily="34" charset="0"/>
                <a:cs typeface="Calibri" panose="020F0502020204030204" pitchFamily="34" charset="0"/>
              </a:rPr>
              <a:t>useNavigation</a:t>
            </a:r>
            <a:r>
              <a:rPr lang="en-US" sz="2200" dirty="0">
                <a:latin typeface="Calibri" panose="020F0502020204030204" pitchFamily="34" charset="0"/>
                <a:cs typeface="Calibri" panose="020F0502020204030204" pitchFamily="34" charset="0"/>
              </a:rPr>
              <a:t> is a hook which gives access to navigation object. It's useful when you cannot pass the navigation prop into the component directly, or don't want to pass it in case of a deeply nested child.</a:t>
            </a:r>
          </a:p>
          <a:p>
            <a:pPr marL="342900" indent="-342900">
              <a:buFont typeface="+mj-lt"/>
              <a:buAutoNum type="arabicParenR"/>
            </a:pPr>
            <a:endParaRPr lang="en-US" sz="2200" dirty="0">
              <a:latin typeface="Calibri" panose="020F0502020204030204" pitchFamily="34" charset="0"/>
              <a:cs typeface="Calibri" panose="020F0502020204030204" pitchFamily="34" charset="0"/>
            </a:endParaRPr>
          </a:p>
          <a:p>
            <a:pPr marL="342900" indent="-342900">
              <a:buFont typeface="+mj-lt"/>
              <a:buAutoNum type="arabicParenR"/>
            </a:pPr>
            <a:r>
              <a:rPr lang="en-US" sz="2200" u="sng" dirty="0" err="1">
                <a:latin typeface="Calibri" panose="020F0502020204030204" pitchFamily="34" charset="0"/>
                <a:cs typeface="Calibri" panose="020F0502020204030204" pitchFamily="34" charset="0"/>
              </a:rPr>
              <a:t>useLocation</a:t>
            </a:r>
            <a:r>
              <a:rPr lang="en-US" sz="2200" dirty="0">
                <a:latin typeface="Calibri" panose="020F0502020204030204" pitchFamily="34" charset="0"/>
                <a:cs typeface="Calibri" panose="020F0502020204030204" pitchFamily="34" charset="0"/>
              </a:rPr>
              <a:t>: The </a:t>
            </a:r>
            <a:r>
              <a:rPr lang="en-US" sz="2200" dirty="0" err="1">
                <a:latin typeface="Calibri" panose="020F0502020204030204" pitchFamily="34" charset="0"/>
                <a:cs typeface="Calibri" panose="020F0502020204030204" pitchFamily="34" charset="0"/>
              </a:rPr>
              <a:t>useLocation</a:t>
            </a:r>
            <a:r>
              <a:rPr lang="en-US" sz="2200" dirty="0">
                <a:latin typeface="Calibri" panose="020F0502020204030204" pitchFamily="34" charset="0"/>
                <a:cs typeface="Calibri" panose="020F0502020204030204" pitchFamily="34" charset="0"/>
              </a:rPr>
              <a:t> hook returns the location object that represents the current URL. You can think about it like a </a:t>
            </a:r>
            <a:r>
              <a:rPr lang="en-US" sz="2200" dirty="0" err="1">
                <a:latin typeface="Calibri" panose="020F0502020204030204" pitchFamily="34" charset="0"/>
                <a:cs typeface="Calibri" panose="020F0502020204030204" pitchFamily="34" charset="0"/>
              </a:rPr>
              <a:t>useState</a:t>
            </a:r>
            <a:r>
              <a:rPr lang="en-US" sz="2200" dirty="0">
                <a:latin typeface="Calibri" panose="020F0502020204030204" pitchFamily="34" charset="0"/>
                <a:cs typeface="Calibri" panose="020F0502020204030204" pitchFamily="34" charset="0"/>
              </a:rPr>
              <a:t> that returns a new location whenever the URL changes.</a:t>
            </a:r>
          </a:p>
        </p:txBody>
      </p:sp>
    </p:spTree>
    <p:extLst>
      <p:ext uri="{BB962C8B-B14F-4D97-AF65-F5344CB8AC3E}">
        <p14:creationId xmlns:p14="http://schemas.microsoft.com/office/powerpoint/2010/main" val="330899932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9C60B-2979-CB92-7C4A-F840917BCA56}"/>
              </a:ext>
            </a:extLst>
          </p:cNvPr>
          <p:cNvSpPr>
            <a:spLocks noGrp="1"/>
          </p:cNvSpPr>
          <p:nvPr>
            <p:ph type="title"/>
          </p:nvPr>
        </p:nvSpPr>
        <p:spPr>
          <a:xfrm>
            <a:off x="-96815" y="9328"/>
            <a:ext cx="6910605" cy="1326321"/>
          </a:xfrm>
        </p:spPr>
        <p:txBody>
          <a:bodyPr>
            <a:normAutofit/>
          </a:bodyPr>
          <a:lstStyle/>
          <a:p>
            <a:r>
              <a:rPr lang="en-IN" sz="2800" dirty="0"/>
              <a:t>Design And Flow Diagram</a:t>
            </a:r>
          </a:p>
        </p:txBody>
      </p:sp>
      <p:pic>
        <p:nvPicPr>
          <p:cNvPr id="3" name="Content Placeholder 3">
            <a:extLst>
              <a:ext uri="{FF2B5EF4-FFF2-40B4-BE49-F238E27FC236}">
                <a16:creationId xmlns:a16="http://schemas.microsoft.com/office/drawing/2014/main" id="{82ADABC1-D284-6F31-7511-71B645F2F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66" y="1281226"/>
            <a:ext cx="2942770" cy="5326677"/>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7B53A739-ECBE-BB64-180C-1B20A2219FF5}"/>
              </a:ext>
            </a:extLst>
          </p:cNvPr>
          <p:cNvPicPr>
            <a:picLocks noChangeAspect="1"/>
          </p:cNvPicPr>
          <p:nvPr/>
        </p:nvPicPr>
        <p:blipFill>
          <a:blip r:embed="rId3"/>
          <a:stretch>
            <a:fillRect/>
          </a:stretch>
        </p:blipFill>
        <p:spPr>
          <a:xfrm>
            <a:off x="8265604" y="1149709"/>
            <a:ext cx="3246692" cy="5288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1">
            <a:extLst>
              <a:ext uri="{FF2B5EF4-FFF2-40B4-BE49-F238E27FC236}">
                <a16:creationId xmlns:a16="http://schemas.microsoft.com/office/drawing/2014/main" id="{7A17246E-89D5-09ED-F4DA-AB59534C9BED}"/>
              </a:ext>
            </a:extLst>
          </p:cNvPr>
          <p:cNvSpPr txBox="1">
            <a:spLocks/>
          </p:cNvSpPr>
          <p:nvPr/>
        </p:nvSpPr>
        <p:spPr>
          <a:xfrm>
            <a:off x="6263139" y="9328"/>
            <a:ext cx="6910605" cy="132632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IN" sz="2800" dirty="0"/>
              <a:t>Folder structure</a:t>
            </a:r>
          </a:p>
        </p:txBody>
      </p:sp>
    </p:spTree>
    <p:extLst>
      <p:ext uri="{BB962C8B-B14F-4D97-AF65-F5344CB8AC3E}">
        <p14:creationId xmlns:p14="http://schemas.microsoft.com/office/powerpoint/2010/main" val="14800237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D4B1-78F0-83F1-B905-B0EEF80689CE}"/>
              </a:ext>
            </a:extLst>
          </p:cNvPr>
          <p:cNvSpPr>
            <a:spLocks noGrp="1"/>
          </p:cNvSpPr>
          <p:nvPr>
            <p:ph type="title"/>
          </p:nvPr>
        </p:nvSpPr>
        <p:spPr>
          <a:xfrm>
            <a:off x="913793" y="125343"/>
            <a:ext cx="10353761" cy="1326321"/>
          </a:xfrm>
        </p:spPr>
        <p:txBody>
          <a:bodyPr/>
          <a:lstStyle/>
          <a:p>
            <a:r>
              <a:rPr lang="en-IN" dirty="0"/>
              <a:t>Flow in the website components</a:t>
            </a:r>
          </a:p>
        </p:txBody>
      </p:sp>
      <p:pic>
        <p:nvPicPr>
          <p:cNvPr id="6" name="Picture 5">
            <a:extLst>
              <a:ext uri="{FF2B5EF4-FFF2-40B4-BE49-F238E27FC236}">
                <a16:creationId xmlns:a16="http://schemas.microsoft.com/office/drawing/2014/main" id="{0E8C18DE-F707-459B-C893-FDA814BFD553}"/>
              </a:ext>
            </a:extLst>
          </p:cNvPr>
          <p:cNvPicPr>
            <a:picLocks noChangeAspect="1"/>
          </p:cNvPicPr>
          <p:nvPr/>
        </p:nvPicPr>
        <p:blipFill rotWithShape="1">
          <a:blip r:embed="rId2">
            <a:extLst>
              <a:ext uri="{28A0092B-C50C-407E-A947-70E740481C1C}">
                <a14:useLocalDpi xmlns:a14="http://schemas.microsoft.com/office/drawing/2010/main" val="0"/>
              </a:ext>
            </a:extLst>
          </a:blip>
          <a:srcRect l="3964" t="2871" r="3735"/>
          <a:stretch/>
        </p:blipFill>
        <p:spPr>
          <a:xfrm rot="16200000">
            <a:off x="3890813" y="-2087033"/>
            <a:ext cx="4399724" cy="11913334"/>
          </a:xfrm>
          <a:prstGeom prst="rect">
            <a:avLst/>
          </a:prstGeom>
        </p:spPr>
      </p:pic>
    </p:spTree>
    <p:extLst>
      <p:ext uri="{BB962C8B-B14F-4D97-AF65-F5344CB8AC3E}">
        <p14:creationId xmlns:p14="http://schemas.microsoft.com/office/powerpoint/2010/main" val="38196072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69E5-D60A-15D8-7C54-8C1562693E70}"/>
              </a:ext>
            </a:extLst>
          </p:cNvPr>
          <p:cNvSpPr>
            <a:spLocks noGrp="1"/>
          </p:cNvSpPr>
          <p:nvPr>
            <p:ph type="title"/>
          </p:nvPr>
        </p:nvSpPr>
        <p:spPr>
          <a:xfrm>
            <a:off x="840643" y="262128"/>
            <a:ext cx="10353761" cy="1326321"/>
          </a:xfrm>
        </p:spPr>
        <p:txBody>
          <a:bodyPr/>
          <a:lstStyle/>
          <a:p>
            <a:r>
              <a:rPr lang="en-IN" dirty="0"/>
              <a:t>Implementation</a:t>
            </a:r>
          </a:p>
        </p:txBody>
      </p:sp>
      <p:pic>
        <p:nvPicPr>
          <p:cNvPr id="3" name="Picture 2">
            <a:extLst>
              <a:ext uri="{FF2B5EF4-FFF2-40B4-BE49-F238E27FC236}">
                <a16:creationId xmlns:a16="http://schemas.microsoft.com/office/drawing/2014/main" id="{867712D8-55E5-1D40-41AF-74512BA1B01A}"/>
              </a:ext>
            </a:extLst>
          </p:cNvPr>
          <p:cNvPicPr>
            <a:picLocks noChangeAspect="1"/>
          </p:cNvPicPr>
          <p:nvPr/>
        </p:nvPicPr>
        <p:blipFill>
          <a:blip r:embed="rId2"/>
          <a:stretch>
            <a:fillRect/>
          </a:stretch>
        </p:blipFill>
        <p:spPr>
          <a:xfrm>
            <a:off x="663120" y="1808604"/>
            <a:ext cx="11182842" cy="40389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7075906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BC40-67D9-1A3A-71A0-D771DD6EB0AA}"/>
              </a:ext>
            </a:extLst>
          </p:cNvPr>
          <p:cNvSpPr>
            <a:spLocks noGrp="1"/>
          </p:cNvSpPr>
          <p:nvPr>
            <p:ph type="title"/>
          </p:nvPr>
        </p:nvSpPr>
        <p:spPr>
          <a:xfrm>
            <a:off x="-2758554" y="253767"/>
            <a:ext cx="7928201" cy="1378591"/>
          </a:xfrm>
        </p:spPr>
        <p:txBody>
          <a:bodyPr/>
          <a:lstStyle/>
          <a:p>
            <a:r>
              <a:rPr lang="en-IN" dirty="0"/>
              <a:t>App.js</a:t>
            </a:r>
            <a:br>
              <a:rPr lang="en-IN" dirty="0"/>
            </a:br>
            <a:endParaRPr lang="en-IN" dirty="0"/>
          </a:p>
        </p:txBody>
      </p:sp>
      <p:pic>
        <p:nvPicPr>
          <p:cNvPr id="3" name="Picture 2">
            <a:extLst>
              <a:ext uri="{FF2B5EF4-FFF2-40B4-BE49-F238E27FC236}">
                <a16:creationId xmlns:a16="http://schemas.microsoft.com/office/drawing/2014/main" id="{A2166929-4C1A-FF00-A2EF-94C6213F1733}"/>
              </a:ext>
            </a:extLst>
          </p:cNvPr>
          <p:cNvPicPr>
            <a:picLocks noChangeAspect="1"/>
          </p:cNvPicPr>
          <p:nvPr/>
        </p:nvPicPr>
        <p:blipFill>
          <a:blip r:embed="rId2"/>
          <a:stretch>
            <a:fillRect/>
          </a:stretch>
        </p:blipFill>
        <p:spPr>
          <a:xfrm>
            <a:off x="2647308" y="253767"/>
            <a:ext cx="9263315" cy="6350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36474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5C5EC-22B0-6042-3A90-680151FD1E24}"/>
              </a:ext>
            </a:extLst>
          </p:cNvPr>
          <p:cNvSpPr>
            <a:spLocks noGrp="1"/>
          </p:cNvSpPr>
          <p:nvPr>
            <p:ph type="title"/>
          </p:nvPr>
        </p:nvSpPr>
        <p:spPr>
          <a:xfrm>
            <a:off x="496351" y="0"/>
            <a:ext cx="10353761" cy="1326321"/>
          </a:xfrm>
        </p:spPr>
        <p:txBody>
          <a:bodyPr/>
          <a:lstStyle/>
          <a:p>
            <a:r>
              <a:rPr lang="en-IN" dirty="0"/>
              <a:t>Navbar.js</a:t>
            </a:r>
            <a:br>
              <a:rPr lang="en-IN" dirty="0"/>
            </a:br>
            <a:endParaRPr lang="en-IN" dirty="0"/>
          </a:p>
        </p:txBody>
      </p:sp>
      <p:pic>
        <p:nvPicPr>
          <p:cNvPr id="5" name="Picture 4">
            <a:extLst>
              <a:ext uri="{FF2B5EF4-FFF2-40B4-BE49-F238E27FC236}">
                <a16:creationId xmlns:a16="http://schemas.microsoft.com/office/drawing/2014/main" id="{CBDDCED1-926A-B41A-EA89-DFC3AAADE9CE}"/>
              </a:ext>
            </a:extLst>
          </p:cNvPr>
          <p:cNvPicPr>
            <a:picLocks noChangeAspect="1"/>
          </p:cNvPicPr>
          <p:nvPr/>
        </p:nvPicPr>
        <p:blipFill>
          <a:blip r:embed="rId2"/>
          <a:stretch>
            <a:fillRect/>
          </a:stretch>
        </p:blipFill>
        <p:spPr>
          <a:xfrm>
            <a:off x="1844456" y="812247"/>
            <a:ext cx="8503087" cy="57660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47478223"/>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469</TotalTime>
  <Words>686</Words>
  <Application>Microsoft Office PowerPoint</Application>
  <PresentationFormat>Widescreen</PresentationFormat>
  <Paragraphs>60</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Agency FB</vt:lpstr>
      <vt:lpstr>Arial</vt:lpstr>
      <vt:lpstr>Bahnschrift</vt:lpstr>
      <vt:lpstr>Bookman Old Style</vt:lpstr>
      <vt:lpstr>Calibri</vt:lpstr>
      <vt:lpstr>Rockwell</vt:lpstr>
      <vt:lpstr>Wingdings</vt:lpstr>
      <vt:lpstr>Damask</vt:lpstr>
      <vt:lpstr>HOTEL ROOM BOOKING</vt:lpstr>
      <vt:lpstr>Introduction To react</vt:lpstr>
      <vt:lpstr>HOTEL ROOM BOOKING</vt:lpstr>
      <vt:lpstr>React Features which we used </vt:lpstr>
      <vt:lpstr>Design And Flow Diagram</vt:lpstr>
      <vt:lpstr>Flow in the website components</vt:lpstr>
      <vt:lpstr>Implementation</vt:lpstr>
      <vt:lpstr>App.js </vt:lpstr>
      <vt:lpstr>Navbar.js </vt:lpstr>
      <vt:lpstr>Header.js</vt:lpstr>
      <vt:lpstr> Searchiteam.js</vt:lpstr>
      <vt:lpstr>Features.js </vt:lpstr>
      <vt:lpstr>Propertylist.js</vt:lpstr>
      <vt:lpstr>FeaturedProperties.js </vt:lpstr>
      <vt:lpstr>MailList.js  </vt:lpstr>
      <vt:lpstr>Footer.js</vt:lpstr>
      <vt:lpstr>React App USER Interface</vt:lpstr>
      <vt:lpstr>PowerPoint Presentation</vt:lpstr>
      <vt:lpstr>F u l l  S c r e e n  V I e w </vt:lpstr>
      <vt:lpstr>Conclusion</vt:lpstr>
      <vt:lpstr>Future Scope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Ajay Kumar Varma</dc:creator>
  <cp:lastModifiedBy>RIZWANULLAH M0HAMMAD</cp:lastModifiedBy>
  <cp:revision>317</cp:revision>
  <dcterms:created xsi:type="dcterms:W3CDTF">2022-11-27T15:50:11Z</dcterms:created>
  <dcterms:modified xsi:type="dcterms:W3CDTF">2022-12-24T04:02:45Z</dcterms:modified>
</cp:coreProperties>
</file>